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6" r:id="rId3"/>
    <p:sldId id="259" r:id="rId4"/>
    <p:sldId id="267" r:id="rId5"/>
    <p:sldId id="272" r:id="rId6"/>
    <p:sldId id="261" r:id="rId7"/>
    <p:sldId id="268" r:id="rId8"/>
    <p:sldId id="273" r:id="rId9"/>
    <p:sldId id="265" r:id="rId10"/>
    <p:sldId id="269" r:id="rId11"/>
    <p:sldId id="274" r:id="rId12"/>
    <p:sldId id="264" r:id="rId13"/>
    <p:sldId id="270" r:id="rId14"/>
    <p:sldId id="275" r:id="rId15"/>
    <p:sldId id="262" r:id="rId16"/>
    <p:sldId id="271" r:id="rId17"/>
    <p:sldId id="276" r:id="rId18"/>
    <p:sldId id="278" r:id="rId19"/>
    <p:sldId id="277" r:id="rId2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15"/>
    <a:srgbClr val="010411"/>
    <a:srgbClr val="2BB6D8"/>
    <a:srgbClr val="031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43" d="100"/>
          <a:sy n="43" d="100"/>
        </p:scale>
        <p:origin x="1914" y="54"/>
      </p:cViewPr>
      <p:guideLst>
        <p:guide orient="horz" pos="4032"/>
        <p:guide pos="30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DF4D0-7F1C-4EAD-97EC-0E3723DBA888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2D6A8-EBAD-4F37-8643-786683C30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47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493D-FABC-46A7-A279-C555BFDF96D3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59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68B8-F0CA-4566-ABE7-FF942DF4FC57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98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C53A7-F879-4DF0-A3A4-8BBEDEFD9916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68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6EEA-5BD7-4625-BF54-2B1289051D04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81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0815-3A3A-4D55-AE9C-6A91937D06A4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29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0134-4194-470D-9EA1-A4714037AAC1}" type="datetime1">
              <a:rPr lang="pt-BR" smtClean="0"/>
              <a:t>08/06/2025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27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8BA9-2316-47E0-AD81-98BA58E265ED}" type="datetime1">
              <a:rPr lang="pt-BR" smtClean="0"/>
              <a:t>08/06/2025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56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B8E7D-D95A-463A-9D28-FAC0C3AD86E1}" type="datetime1">
              <a:rPr lang="pt-BR" smtClean="0"/>
              <a:t>08/06/2025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16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0B06-122B-42D4-BCEF-081D44929C2C}" type="datetime1">
              <a:rPr lang="pt-BR" smtClean="0"/>
              <a:t>08/06/2025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74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877D-9ACF-4CAA-977B-B321FF5A8020}" type="datetime1">
              <a:rPr lang="pt-BR" smtClean="0"/>
              <a:t>08/06/2025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62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631E2-C655-4C5B-BD99-8211F7B6B00D}" type="datetime1">
              <a:rPr lang="pt-BR" smtClean="0"/>
              <a:t>08/06/2025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15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CFCB0B-4B44-4285-8E17-F873FA82DB30}" type="datetime1">
              <a:rPr lang="pt-BR" smtClean="0"/>
              <a:t>08/06/2025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JAVA - MULTIPLATAFORMAS PARA OBSERVADORES - LUAN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E723AF-C636-4CD4-9FB6-B976E2D4D7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640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y35/Ebook-Teoria-do-Codig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3A84-14C8-C469-0F34-71F42D19B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341D30D-4389-0A1E-0BD0-3A532697A79F}"/>
              </a:ext>
            </a:extLst>
          </p:cNvPr>
          <p:cNvSpPr/>
          <p:nvPr/>
        </p:nvSpPr>
        <p:spPr>
          <a:xfrm>
            <a:off x="-8756" y="0"/>
            <a:ext cx="9601200" cy="12801600"/>
          </a:xfrm>
          <a:prstGeom prst="rect">
            <a:avLst/>
          </a:prstGeom>
          <a:solidFill>
            <a:srgbClr val="0A0B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 descr="Homem em pé em frente a palco&#10;&#10;O conteúdo gerado por IA pode estar incorreto.">
            <a:extLst>
              <a:ext uri="{FF2B5EF4-FFF2-40B4-BE49-F238E27FC236}">
                <a16:creationId xmlns:a16="http://schemas.microsoft.com/office/drawing/2014/main" id="{F495986C-17C4-C8D1-7812-F93A9916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" y="3150576"/>
            <a:ext cx="9609956" cy="9651024"/>
          </a:xfrm>
          <a:prstGeom prst="rect">
            <a:avLst/>
          </a:prstGeom>
        </p:spPr>
      </p:pic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1BA7D57F-253D-1D11-7824-F8338B07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88" y="488824"/>
            <a:ext cx="1403856" cy="14038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099BD86-51F7-DC64-01BB-1E969C1E4CA6}"/>
              </a:ext>
            </a:extLst>
          </p:cNvPr>
          <p:cNvSpPr txBox="1"/>
          <p:nvPr/>
        </p:nvSpPr>
        <p:spPr>
          <a:xfrm>
            <a:off x="1542460" y="729974"/>
            <a:ext cx="6646128" cy="1200329"/>
          </a:xfrm>
          <a:prstGeom prst="rect">
            <a:avLst/>
          </a:prstGeom>
          <a:noFill/>
          <a:effectLst>
            <a:glow rad="647700">
              <a:srgbClr val="2BB6D8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Teoria do </a:t>
            </a:r>
            <a:r>
              <a:rPr lang="pt-BR" sz="3600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codigo</a:t>
            </a:r>
            <a:r>
              <a:rPr lang="pt-BR" sz="36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 Java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011FE5-8BF7-2C2B-6D29-F9D372D334FF}"/>
              </a:ext>
            </a:extLst>
          </p:cNvPr>
          <p:cNvSpPr txBox="1"/>
          <p:nvPr/>
        </p:nvSpPr>
        <p:spPr>
          <a:xfrm>
            <a:off x="2198792" y="2357202"/>
            <a:ext cx="5333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A singularidade da MULTIPLATAFORMA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DEB03B-BBD9-84C6-FAE1-ACDC6A13E26D}"/>
              </a:ext>
            </a:extLst>
          </p:cNvPr>
          <p:cNvSpPr txBox="1"/>
          <p:nvPr/>
        </p:nvSpPr>
        <p:spPr>
          <a:xfrm>
            <a:off x="3547882" y="12234564"/>
            <a:ext cx="250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Luan silva</a:t>
            </a:r>
          </a:p>
        </p:txBody>
      </p:sp>
    </p:spTree>
    <p:extLst>
      <p:ext uri="{BB962C8B-B14F-4D97-AF65-F5344CB8AC3E}">
        <p14:creationId xmlns:p14="http://schemas.microsoft.com/office/powerpoint/2010/main" val="327806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1401-CDEE-9F4C-104B-130058DC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ACA256F-8791-AF11-3AC9-D2C64530983F}"/>
              </a:ext>
            </a:extLst>
          </p:cNvPr>
          <p:cNvSpPr txBox="1"/>
          <p:nvPr/>
        </p:nvSpPr>
        <p:spPr>
          <a:xfrm>
            <a:off x="1056642" y="2056766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Java também é a base de muitos aplicativos para Android. Com ele, podemos criar telas e interagir com os recursos do celular.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92838E-C89D-F439-D5B7-A759C7D052C0}"/>
              </a:ext>
            </a:extLst>
          </p:cNvPr>
          <p:cNvSpPr txBox="1"/>
          <p:nvPr/>
        </p:nvSpPr>
        <p:spPr>
          <a:xfrm>
            <a:off x="1056642" y="756000"/>
            <a:ext cx="641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 no Android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002EA80-7AD6-7D60-29F2-92854263F21F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66E41A-EC2F-35B1-8E9F-86206889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4317075"/>
            <a:ext cx="9601200" cy="41674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9F7CEC-F8FC-3E95-47C9-6A5FA480AC96}"/>
              </a:ext>
            </a:extLst>
          </p:cNvPr>
          <p:cNvSpPr txBox="1"/>
          <p:nvPr/>
        </p:nvSpPr>
        <p:spPr>
          <a:xfrm>
            <a:off x="1056642" y="7884360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Activity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carrega o layout da tela inicial de um aplicativo Android.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07B2D7F-9A74-A6F8-2BEA-BA00E90ED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0F67D2D-BACA-DB15-069B-C2E41D5F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10</a:t>
            </a:fld>
            <a:endParaRPr lang="pt-BR"/>
          </a:p>
        </p:txBody>
      </p:sp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C1DDC69D-8697-EBD4-02E5-8F0B17EF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85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D2FC-AEBE-548B-87DB-0A15187E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358E34-A4C1-B799-7139-631348BD25C5}"/>
              </a:ext>
            </a:extLst>
          </p:cNvPr>
          <p:cNvSpPr txBox="1"/>
          <p:nvPr/>
        </p:nvSpPr>
        <p:spPr>
          <a:xfrm>
            <a:off x="1056642" y="2056766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 app Android fica mais interativo quando adicionamos botões e tratamos seus cliques.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CFE039-E35F-42AF-B4E0-A8FD60C17C93}"/>
              </a:ext>
            </a:extLst>
          </p:cNvPr>
          <p:cNvSpPr txBox="1"/>
          <p:nvPr/>
        </p:nvSpPr>
        <p:spPr>
          <a:xfrm>
            <a:off x="1056642" y="756000"/>
            <a:ext cx="641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 no Android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CF6810-1BDF-3D52-DB86-153ABE18790C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76F809-957A-0C03-C3F3-D519E6039009}"/>
              </a:ext>
            </a:extLst>
          </p:cNvPr>
          <p:cNvSpPr txBox="1"/>
          <p:nvPr/>
        </p:nvSpPr>
        <p:spPr>
          <a:xfrm>
            <a:off x="1056642" y="8343467"/>
            <a:ext cx="788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Esse código mostra um alerta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Toast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ao clicar no botão.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8BA7F5-2537-A2D4-569B-DFC18C9C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300"/>
            <a:ext cx="9601200" cy="4347000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599D202E-8B0D-1FB7-24A5-9F666921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BC8633E-9F5F-0F5F-2751-E3F3A8AD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11</a:t>
            </a:fld>
            <a:endParaRPr lang="pt-BR"/>
          </a:p>
        </p:txBody>
      </p:sp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05BE82C3-D50B-55F2-95E8-EEA76F281D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98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B47D-7F93-0268-619D-DB78E912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61B225-E94E-9D94-A981-A18B6C21D20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B6E0B4-6E3F-0FDE-F273-AFA586EB6899}"/>
              </a:ext>
            </a:extLst>
          </p:cNvPr>
          <p:cNvSpPr txBox="1"/>
          <p:nvPr/>
        </p:nvSpPr>
        <p:spPr>
          <a:xfrm>
            <a:off x="667871" y="5314310"/>
            <a:ext cx="8608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APIS E MICROSERVICES COM SPRING BOOT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DD5C59-1468-3C65-4AC0-E89C9018259D}"/>
              </a:ext>
            </a:extLst>
          </p:cNvPr>
          <p:cNvSpPr txBox="1"/>
          <p:nvPr/>
        </p:nvSpPr>
        <p:spPr>
          <a:xfrm>
            <a:off x="3237570" y="2667432"/>
            <a:ext cx="26290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2D5CF-869E-5280-4DEC-3FD7F59E5BBD}"/>
              </a:ext>
            </a:extLst>
          </p:cNvPr>
          <p:cNvSpPr/>
          <p:nvPr/>
        </p:nvSpPr>
        <p:spPr>
          <a:xfrm>
            <a:off x="1592223" y="7577937"/>
            <a:ext cx="6760038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12E683-9F39-3CAD-FD52-DB15B35A9896}"/>
              </a:ext>
            </a:extLst>
          </p:cNvPr>
          <p:cNvSpPr txBox="1"/>
          <p:nvPr/>
        </p:nvSpPr>
        <p:spPr>
          <a:xfrm>
            <a:off x="1027563" y="8072065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como o Java facilita a criação de APIs e microsserviços robustos usando o poderoso framework Spring Boot.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9DE2C6-817A-D5A4-4A2E-73C20B54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E149381-0B98-1D9D-E326-991323DC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11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1EB2-1452-7826-9BF1-C3A5081B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8CAB483-1EA2-4835-0183-E4DAA8E17375}"/>
              </a:ext>
            </a:extLst>
          </p:cNvPr>
          <p:cNvSpPr txBox="1"/>
          <p:nvPr/>
        </p:nvSpPr>
        <p:spPr>
          <a:xfrm>
            <a:off x="1056642" y="2012160"/>
            <a:ext cx="7889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criar APIs (interfaces que permitem a comunicação entre sistemas), o Spring Boot é a ferramenta ideal no Java. Ele facilita a criação de microsserviços, que são pequenos pedaços de software que se comunicam entre si.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72E762-1AA0-EE06-87E0-8A34739A1744}"/>
              </a:ext>
            </a:extLst>
          </p:cNvPr>
          <p:cNvSpPr txBox="1"/>
          <p:nvPr/>
        </p:nvSpPr>
        <p:spPr>
          <a:xfrm>
            <a:off x="1056642" y="94280"/>
            <a:ext cx="6639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APIs e </a:t>
            </a:r>
            <a:r>
              <a:rPr lang="pt-BR" sz="4000" dirty="0" err="1">
                <a:latin typeface="Impact" panose="020B0806030902050204" pitchFamily="34" charset="0"/>
              </a:rPr>
              <a:t>Microservices</a:t>
            </a:r>
            <a:r>
              <a:rPr lang="pt-BR" sz="4000" dirty="0">
                <a:latin typeface="Impact" panose="020B0806030902050204" pitchFamily="34" charset="0"/>
              </a:rPr>
              <a:t> com Spring Boot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B412EC-BC0D-5F8A-EE46-3062A879ECD7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B25F45-187B-638F-5CA0-56CB5765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4317075"/>
            <a:ext cx="9601200" cy="41674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71097CC-9419-C6F8-5692-2FB6B245F564}"/>
              </a:ext>
            </a:extLst>
          </p:cNvPr>
          <p:cNvSpPr txBox="1"/>
          <p:nvPr/>
        </p:nvSpPr>
        <p:spPr>
          <a:xfrm>
            <a:off x="1056642" y="8007799"/>
            <a:ext cx="7889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API responde "Bem-vindo à API!" quando acessamos </a:t>
            </a:r>
            <a:r>
              <a:rPr lang="pt-BR" dirty="0"/>
              <a:t>```/api/saudação```.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0B872A4-3D4D-162B-8F62-74A1CD01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D3A10BF-042C-A6FC-639C-6457F369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13</a:t>
            </a:fld>
            <a:endParaRPr lang="pt-BR"/>
          </a:p>
        </p:txBody>
      </p:sp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EDAC7B4D-9A76-DF58-8192-98FC5A49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23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5B01-000A-1504-E339-EC506756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EFFD16C-FB96-7D0C-C638-819F25B27348}"/>
              </a:ext>
            </a:extLst>
          </p:cNvPr>
          <p:cNvSpPr txBox="1"/>
          <p:nvPr/>
        </p:nvSpPr>
        <p:spPr>
          <a:xfrm>
            <a:off x="1056642" y="2012160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Spring Boot permite que as respostas da API sejam em JSON, um formato muito usado na comunicação entre sistemas.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57C8A1-C955-CC46-41BC-94430FA38D90}"/>
              </a:ext>
            </a:extLst>
          </p:cNvPr>
          <p:cNvSpPr txBox="1"/>
          <p:nvPr/>
        </p:nvSpPr>
        <p:spPr>
          <a:xfrm>
            <a:off x="1056642" y="94280"/>
            <a:ext cx="66396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APIs e </a:t>
            </a:r>
            <a:r>
              <a:rPr lang="pt-BR" sz="4000" dirty="0" err="1">
                <a:latin typeface="Impact" panose="020B0806030902050204" pitchFamily="34" charset="0"/>
              </a:rPr>
              <a:t>Microservices</a:t>
            </a:r>
            <a:r>
              <a:rPr lang="pt-BR" sz="4000" dirty="0">
                <a:latin typeface="Impact" panose="020B0806030902050204" pitchFamily="34" charset="0"/>
              </a:rPr>
              <a:t> com Spring Boot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2074C65-B59E-1FD8-B6C4-9DF401CB10F5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C2057E-0285-85EF-BC2A-2F73C6562BE1}"/>
              </a:ext>
            </a:extLst>
          </p:cNvPr>
          <p:cNvSpPr txBox="1"/>
          <p:nvPr/>
        </p:nvSpPr>
        <p:spPr>
          <a:xfrm>
            <a:off x="855920" y="9368248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API retorna um objeto JSON com nome e preço de um produto.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D62F62-2CB0-B50B-5BBC-C236AE89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7100"/>
            <a:ext cx="9601200" cy="502740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85E0E24-E70B-DD6B-5F71-529B426B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AA71C34-72AF-F6AF-03D3-FA336DAE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14</a:t>
            </a:fld>
            <a:endParaRPr lang="pt-BR"/>
          </a:p>
        </p:txBody>
      </p:sp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135B1768-EAD6-6F18-1165-34998224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07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F0930-A765-1CB9-2D8E-1042A7DD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D9CD18-8C2F-47F9-EA62-455630455C9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062434-A3B8-FA7A-507C-FA1C50744AF4}"/>
              </a:ext>
            </a:extLst>
          </p:cNvPr>
          <p:cNvSpPr txBox="1"/>
          <p:nvPr/>
        </p:nvSpPr>
        <p:spPr>
          <a:xfrm>
            <a:off x="457596" y="5387431"/>
            <a:ext cx="8686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INTEGRAÇÃO COM BANCO DE DADOS: JDBC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C2D92F-6923-2FCB-C761-637F158A8378}"/>
              </a:ext>
            </a:extLst>
          </p:cNvPr>
          <p:cNvSpPr txBox="1"/>
          <p:nvPr/>
        </p:nvSpPr>
        <p:spPr>
          <a:xfrm>
            <a:off x="3480644" y="2667432"/>
            <a:ext cx="260810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1D18CDE-E742-06FD-1475-9977445F4C00}"/>
              </a:ext>
            </a:extLst>
          </p:cNvPr>
          <p:cNvSpPr/>
          <p:nvPr/>
        </p:nvSpPr>
        <p:spPr>
          <a:xfrm>
            <a:off x="1447509" y="7561940"/>
            <a:ext cx="6706181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AEB8F8-3665-56EA-10B0-461D14D7666E}"/>
              </a:ext>
            </a:extLst>
          </p:cNvPr>
          <p:cNvSpPr txBox="1"/>
          <p:nvPr/>
        </p:nvSpPr>
        <p:spPr>
          <a:xfrm>
            <a:off x="1027563" y="8072065"/>
            <a:ext cx="751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Entenda como conectar suas aplicações Java a bancos de dados usando JDBC e realizar operações como consultas e atualizações.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60C05E-85B5-53D8-CE97-75B2448D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B491593-5B0B-5266-C3F7-290FCD57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1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9078-6842-9E61-D80F-DADB8157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1BEBD6B-E9DF-C866-A548-D66C774D4150}"/>
              </a:ext>
            </a:extLst>
          </p:cNvPr>
          <p:cNvSpPr txBox="1"/>
          <p:nvPr/>
        </p:nvSpPr>
        <p:spPr>
          <a:xfrm>
            <a:off x="1056642" y="2056765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 o JDBC, podemos conectar aplicações Java a bancos de dados como MySQL ou PostgreSQL. Isso é essencial para guardar e buscar informações.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DA8883-FBD2-6F2B-0B0A-05A9C5202FEC}"/>
              </a:ext>
            </a:extLst>
          </p:cNvPr>
          <p:cNvSpPr txBox="1"/>
          <p:nvPr/>
        </p:nvSpPr>
        <p:spPr>
          <a:xfrm>
            <a:off x="1056642" y="690319"/>
            <a:ext cx="70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Integração com Banco de Dados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2ECDBD-B2B5-90C3-4B88-8D57300248E9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99A143-985E-AF4E-BE64-09D597BB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4227300"/>
            <a:ext cx="9601200" cy="4347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59DAB93-567D-A939-F043-E4D121A3C117}"/>
              </a:ext>
            </a:extLst>
          </p:cNvPr>
          <p:cNvSpPr txBox="1"/>
          <p:nvPr/>
        </p:nvSpPr>
        <p:spPr>
          <a:xfrm>
            <a:off x="1056641" y="8805842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Esse programa busca e exibe nomes de clientes salvos em um banco de dados.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8925BD4-8AB7-3B1A-7EDE-7C687BE2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9AB368B-F407-78D1-BD4C-8CDB9CF6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16</a:t>
            </a:fld>
            <a:endParaRPr lang="pt-BR"/>
          </a:p>
        </p:txBody>
      </p:sp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77918770-09D5-F013-5485-05981218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58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7700-412D-1DD6-A8AF-E1463113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05ABAFB-7B55-51A4-510D-658F095325DC}"/>
              </a:ext>
            </a:extLst>
          </p:cNvPr>
          <p:cNvSpPr txBox="1"/>
          <p:nvPr/>
        </p:nvSpPr>
        <p:spPr>
          <a:xfrm>
            <a:off x="1056642" y="2056765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Além de buscar dados, também podemos inserir novas informações no banco.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FB6076-420E-3F01-59E9-C55F471D16EE}"/>
              </a:ext>
            </a:extLst>
          </p:cNvPr>
          <p:cNvSpPr txBox="1"/>
          <p:nvPr/>
        </p:nvSpPr>
        <p:spPr>
          <a:xfrm>
            <a:off x="1056642" y="690319"/>
            <a:ext cx="703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Integração com Banco de Dados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2A6575-9D22-17C5-4880-AE842BBC2922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02D195-A1CF-B1F2-DB24-0D4C9A3AD92C}"/>
              </a:ext>
            </a:extLst>
          </p:cNvPr>
          <p:cNvSpPr txBox="1"/>
          <p:nvPr/>
        </p:nvSpPr>
        <p:spPr>
          <a:xfrm>
            <a:off x="1056641" y="9742545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Esse programa insere um novo cliente chamado "João" no banco.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FCFA7D-0FB1-5794-80DE-035E206E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4945"/>
            <a:ext cx="9601200" cy="607171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8126D78-D3FD-1227-A4E6-3BE5D8CA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073C03F-48E7-D7A4-121D-FBB14ABF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17</a:t>
            </a:fld>
            <a:endParaRPr lang="pt-BR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71E2D291-A23E-15E0-4D55-D0A572BA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41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7BFB-D87F-8934-754C-2D42964D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757A14-A90C-D00B-4363-4C6722F15B4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146749-FC15-575D-E776-7DD08DD94F5A}"/>
              </a:ext>
            </a:extLst>
          </p:cNvPr>
          <p:cNvSpPr txBox="1"/>
          <p:nvPr/>
        </p:nvSpPr>
        <p:spPr>
          <a:xfrm>
            <a:off x="421084" y="6361611"/>
            <a:ext cx="868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DBD8B8-BE76-17A6-2642-30905B4A185F}"/>
              </a:ext>
            </a:extLst>
          </p:cNvPr>
          <p:cNvSpPr/>
          <p:nvPr/>
        </p:nvSpPr>
        <p:spPr>
          <a:xfrm>
            <a:off x="1447509" y="7561940"/>
            <a:ext cx="6706181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84764A-4326-830F-4C98-C3536100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638B3CA-3A10-C931-3802-E8828126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97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C147B-BE2E-F3E3-67CF-06692F67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B8A725-A1E4-B9FC-0269-28503CF98A1D}"/>
              </a:ext>
            </a:extLst>
          </p:cNvPr>
          <p:cNvSpPr txBox="1"/>
          <p:nvPr/>
        </p:nvSpPr>
        <p:spPr>
          <a:xfrm>
            <a:off x="951796" y="2244782"/>
            <a:ext cx="78893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conteúdo desse ebook foi gerado integralmente por ia e auxiliado com ferramentas de edição para fins didáticos e não comerciais.</a:t>
            </a:r>
          </a:p>
          <a:p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E1700D-2FEB-7C54-1659-E798FEF7690E}"/>
              </a:ext>
            </a:extLst>
          </p:cNvPr>
          <p:cNvSpPr txBox="1"/>
          <p:nvPr/>
        </p:nvSpPr>
        <p:spPr>
          <a:xfrm>
            <a:off x="1792945" y="1058744"/>
            <a:ext cx="641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54B15CF-BD73-EEB7-1136-F22A27E8E10E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E96B3-E6BC-EE4D-FB8A-F4C88DCC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03B5E4-5583-9D79-DBF7-52213785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19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B6A06C-1FAD-16CD-6513-EA8489B81196}"/>
              </a:ext>
            </a:extLst>
          </p:cNvPr>
          <p:cNvSpPr txBox="1"/>
          <p:nvPr/>
        </p:nvSpPr>
        <p:spPr>
          <a:xfrm>
            <a:off x="951796" y="3937553"/>
            <a:ext cx="78893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Fique a vontade para compartilhar com amigos e familiares. O ebook não traz uma introdução ao mundo da programação com Java, apenas demonstrar a usabilidade dessa linguagem em diferentes plataformas.</a:t>
            </a:r>
          </a:p>
          <a:p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BDBE1933-2316-14CF-4CE5-D7FAE434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67" y="4968604"/>
            <a:ext cx="4079465" cy="419843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F7AF2C1-E644-3F26-6CD8-C551EAAABE4E}"/>
              </a:ext>
            </a:extLst>
          </p:cNvPr>
          <p:cNvSpPr/>
          <p:nvPr/>
        </p:nvSpPr>
        <p:spPr>
          <a:xfrm>
            <a:off x="1470583" y="8429811"/>
            <a:ext cx="2580567" cy="535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 GitHub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3" name="Imagem 12" descr="Ícone&#10;&#10;O conteúdo gerado por IA pode estar incorreto.">
            <a:extLst>
              <a:ext uri="{FF2B5EF4-FFF2-40B4-BE49-F238E27FC236}">
                <a16:creationId xmlns:a16="http://schemas.microsoft.com/office/drawing/2014/main" id="{64871E7E-11FE-387E-CCD7-DA737DC1F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7" y="8429811"/>
            <a:ext cx="535994" cy="5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B18D7-849D-0574-F95B-550F49D22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D320821-89D2-234F-A1E3-F8DC7DF6139F}"/>
              </a:ext>
            </a:extLst>
          </p:cNvPr>
          <p:cNvSpPr txBox="1"/>
          <p:nvPr/>
        </p:nvSpPr>
        <p:spPr>
          <a:xfrm>
            <a:off x="1056642" y="2993468"/>
            <a:ext cx="788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Java é uma linguagem de programação que está em todos os lugares: na web, nos aplicativos de celular, nos programas de desktop e muito mais. Com uma sintaxe clara e uma comunidade ativa, ele oferece ferramentas poderosas para desenvolver praticamente qualquer tipo de software. Neste ebook, vamos ver onde o Java brilha e aprender com exemplos simples e diretos!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36296B-7637-0993-F269-6CA75FCBBF38}"/>
              </a:ext>
            </a:extLst>
          </p:cNvPr>
          <p:cNvSpPr txBox="1"/>
          <p:nvPr/>
        </p:nvSpPr>
        <p:spPr>
          <a:xfrm>
            <a:off x="1056642" y="898422"/>
            <a:ext cx="7487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Java: Uma Jornada Multiplataforma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B2B258-471B-64B7-17E4-4DD9E94D0C1A}"/>
              </a:ext>
            </a:extLst>
          </p:cNvPr>
          <p:cNvSpPr txBox="1"/>
          <p:nvPr/>
        </p:nvSpPr>
        <p:spPr>
          <a:xfrm>
            <a:off x="1056642" y="1766630"/>
            <a:ext cx="728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Explore exemplos de aplicações Java.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9E9AA00-3AB7-DF5B-8E88-01909CB27AE8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O conteúdo gerado por IA pode estar incorreto.">
            <a:extLst>
              <a:ext uri="{FF2B5EF4-FFF2-40B4-BE49-F238E27FC236}">
                <a16:creationId xmlns:a16="http://schemas.microsoft.com/office/drawing/2014/main" id="{000FD22D-65C5-090F-6F2C-1785EDE4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2" y="5827906"/>
            <a:ext cx="3228975" cy="5829300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39577A-46E8-D3ED-7B26-3E7ABBB6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F6C7D7-551D-0341-C4FA-14282D70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51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61B55-7914-C387-4D87-1C79A5254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CB52163-D54C-982F-5321-01D5F63510E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304CAE-D1E2-7320-E721-A190FCBA58AF}"/>
              </a:ext>
            </a:extLst>
          </p:cNvPr>
          <p:cNvSpPr txBox="1"/>
          <p:nvPr/>
        </p:nvSpPr>
        <p:spPr>
          <a:xfrm>
            <a:off x="1172077" y="5421267"/>
            <a:ext cx="6760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Desenvolvimento Web com Java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56899F-8F14-56DB-4947-93226221A306}"/>
              </a:ext>
            </a:extLst>
          </p:cNvPr>
          <p:cNvSpPr txBox="1"/>
          <p:nvPr/>
        </p:nvSpPr>
        <p:spPr>
          <a:xfrm>
            <a:off x="3237570" y="2667432"/>
            <a:ext cx="26290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326583-1BB8-6885-C64A-786A6DBD9119}"/>
              </a:ext>
            </a:extLst>
          </p:cNvPr>
          <p:cNvSpPr/>
          <p:nvPr/>
        </p:nvSpPr>
        <p:spPr>
          <a:xfrm>
            <a:off x="1592223" y="7595776"/>
            <a:ext cx="6760038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BF1C22-9107-8803-A448-EA7F0BC8CB9E}"/>
              </a:ext>
            </a:extLst>
          </p:cNvPr>
          <p:cNvSpPr txBox="1"/>
          <p:nvPr/>
        </p:nvSpPr>
        <p:spPr>
          <a:xfrm>
            <a:off x="1027563" y="8072065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Aprenda como o Java cria sites dinâmicos e interativos usando tecnologias como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Servlets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JSP. Um ótimo ponto de partida para quem quer começar no mundo web.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419680-F7E8-37C8-B6BC-61E2765E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7C50A1-4DC3-05BF-126B-317D9E64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75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0FFC1-74C5-CC54-2F11-B778512A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46467FB-BF45-1C7C-FD06-6F4DACA49E0B}"/>
              </a:ext>
            </a:extLst>
          </p:cNvPr>
          <p:cNvSpPr txBox="1"/>
          <p:nvPr/>
        </p:nvSpPr>
        <p:spPr>
          <a:xfrm>
            <a:off x="1056641" y="2026058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Java é muito usado para criar sites dinâmicos. Usando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Servlets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JSP, podemos criar páginas que mudam de acordo com a interação do usuário.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E3535-2714-B81F-8273-14A8A2764329}"/>
              </a:ext>
            </a:extLst>
          </p:cNvPr>
          <p:cNvSpPr txBox="1"/>
          <p:nvPr/>
        </p:nvSpPr>
        <p:spPr>
          <a:xfrm>
            <a:off x="1056642" y="756000"/>
            <a:ext cx="6972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Desenvolvimento Web com Java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B5ACADE-BBB3-85C1-7AB2-B7C7BE461F20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0E11F4-93F8-1E83-D8BC-F35B323D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0775"/>
            <a:ext cx="9601200" cy="29200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DDB4FA3-90C2-5D42-5761-C3EC8BDA6F5E}"/>
              </a:ext>
            </a:extLst>
          </p:cNvPr>
          <p:cNvSpPr txBox="1"/>
          <p:nvPr/>
        </p:nvSpPr>
        <p:spPr>
          <a:xfrm>
            <a:off x="598080" y="8191898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Aqui, criamos 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que exibe a mensagem "Olá, visitante!" sempre que alguém acessar o link </a:t>
            </a:r>
            <a:r>
              <a:rPr lang="pt-BR" dirty="0"/>
              <a:t>```/</a:t>
            </a:r>
            <a:r>
              <a:rPr lang="pt-BR" dirty="0" err="1"/>
              <a:t>saudacao</a:t>
            </a:r>
            <a:r>
              <a:rPr lang="pt-BR" dirty="0"/>
              <a:t>```.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149A87-0C26-538A-FEBC-0BA2AEB6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B5A5E-75AA-B228-A230-9C5B7FE0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4</a:t>
            </a:fld>
            <a:endParaRPr lang="pt-BR"/>
          </a:p>
        </p:txBody>
      </p:sp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5DAD2BBA-82C5-F8D0-0E3F-3983F981D4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7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A6D5-9292-AF20-8DF3-4CC9E4986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9990D6-4A25-3427-EB65-595867AABA4B}"/>
              </a:ext>
            </a:extLst>
          </p:cNvPr>
          <p:cNvSpPr txBox="1"/>
          <p:nvPr/>
        </p:nvSpPr>
        <p:spPr>
          <a:xfrm>
            <a:off x="1056641" y="2026058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Além de exibir páginas, um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pode receber dados enviados por um formulário HTML. Isso é muito usado para cadastros e buscas.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BFBC2A-C79C-3875-60D7-1ECCE8DB374B}"/>
              </a:ext>
            </a:extLst>
          </p:cNvPr>
          <p:cNvSpPr txBox="1"/>
          <p:nvPr/>
        </p:nvSpPr>
        <p:spPr>
          <a:xfrm>
            <a:off x="1056642" y="756000"/>
            <a:ext cx="6972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Desenvolvimento Web com Java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6CB275-85CB-EC75-B7C5-863BFD4D366C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8CA6CA-C7FE-99D6-3BCB-42408D484EBA}"/>
              </a:ext>
            </a:extLst>
          </p:cNvPr>
          <p:cNvSpPr txBox="1"/>
          <p:nvPr/>
        </p:nvSpPr>
        <p:spPr>
          <a:xfrm>
            <a:off x="951797" y="8148922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Assim, ao enviar o formulário com o campo </a:t>
            </a:r>
            <a:r>
              <a:rPr lang="pt-BR" dirty="0"/>
              <a:t>```nome```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responde com uma saudação personalizada.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EA95E27-5CE1-1DDB-0072-059215FD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300"/>
            <a:ext cx="9601200" cy="4347000"/>
          </a:xfrm>
          <a:prstGeom prst="rect">
            <a:avLst/>
          </a:prstGeom>
        </p:spPr>
      </p:pic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6622BF9A-0603-8ACE-0F33-6DAFE1D0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FCD3101C-F06B-7ECA-811E-6F28A887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5</a:t>
            </a:fld>
            <a:endParaRPr lang="pt-BR"/>
          </a:p>
        </p:txBody>
      </p:sp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BA344D03-F0E0-3F3A-8393-479C372D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4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FADA-D291-F06C-089D-B8DB5406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9E50662-7279-094E-48DD-677531D878A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07A5D0-AAA9-1396-E8E9-3F33348B60AD}"/>
              </a:ext>
            </a:extLst>
          </p:cNvPr>
          <p:cNvSpPr txBox="1"/>
          <p:nvPr/>
        </p:nvSpPr>
        <p:spPr>
          <a:xfrm>
            <a:off x="712476" y="5177771"/>
            <a:ext cx="85195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Aplicações Desktop com Swing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94C648-1B12-0E16-050A-D2A2760C7732}"/>
              </a:ext>
            </a:extLst>
          </p:cNvPr>
          <p:cNvSpPr txBox="1"/>
          <p:nvPr/>
        </p:nvSpPr>
        <p:spPr>
          <a:xfrm>
            <a:off x="3237570" y="2667432"/>
            <a:ext cx="26290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4B7EFA-0B67-25FF-7E69-FA325C9ACBBE}"/>
              </a:ext>
            </a:extLst>
          </p:cNvPr>
          <p:cNvSpPr/>
          <p:nvPr/>
        </p:nvSpPr>
        <p:spPr>
          <a:xfrm>
            <a:off x="1592223" y="7595776"/>
            <a:ext cx="6760038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2574BF-006A-FDBE-9E4A-72F1FF7F16C2}"/>
              </a:ext>
            </a:extLst>
          </p:cNvPr>
          <p:cNvSpPr txBox="1"/>
          <p:nvPr/>
        </p:nvSpPr>
        <p:spPr>
          <a:xfrm>
            <a:off x="1027563" y="8072065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Descubra como criar programas de desktop com interfaces gráficas amigáveis e ricas usando o Swing.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ADCEA9-F72B-A29A-7841-293437F3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10C186-1070-93FC-2923-AF0C0B4B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0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0612-7640-0D39-C3E3-827E6955A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6513E32-5BA5-A75A-DA95-C59771C3EF60}"/>
              </a:ext>
            </a:extLst>
          </p:cNvPr>
          <p:cNvSpPr txBox="1"/>
          <p:nvPr/>
        </p:nvSpPr>
        <p:spPr>
          <a:xfrm>
            <a:off x="1056641" y="2069046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criar programas que rodam no computador, o Java tem o Swing, uma biblioteca para criar janelas, botões e campos de texto de forma simples.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AF0F74-1A63-FAA4-F04A-1A9286C877E4}"/>
              </a:ext>
            </a:extLst>
          </p:cNvPr>
          <p:cNvSpPr txBox="1"/>
          <p:nvPr/>
        </p:nvSpPr>
        <p:spPr>
          <a:xfrm>
            <a:off x="1056641" y="734924"/>
            <a:ext cx="699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Aplicações Desktop com Swing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5CE2A6-3E17-0117-0202-B4FEAD167039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26D585-751D-210C-4896-2EA9CC67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4317075"/>
            <a:ext cx="9601200" cy="4167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129E897-B35F-D7BD-F0EC-D43FC8AFE478}"/>
              </a:ext>
            </a:extLst>
          </p:cNvPr>
          <p:cNvSpPr txBox="1"/>
          <p:nvPr/>
        </p:nvSpPr>
        <p:spPr>
          <a:xfrm>
            <a:off x="1056640" y="8484525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Esse código cria uma janela com um botão. Ao clicar, podemos programar novas ações!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83C01B1-6B44-E725-3404-53B7550F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7B44A131-651E-FAAC-196C-9490ACD3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7</a:t>
            </a:fld>
            <a:endParaRPr lang="pt-BR"/>
          </a:p>
        </p:txBody>
      </p:sp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3756F1E1-792B-408C-1E97-19036D1357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094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FF7A-E07B-00B4-DEE9-FCD96563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92FD9BD-4D0B-7118-CD17-4EEB64B28BE1}"/>
              </a:ext>
            </a:extLst>
          </p:cNvPr>
          <p:cNvSpPr txBox="1"/>
          <p:nvPr/>
        </p:nvSpPr>
        <p:spPr>
          <a:xfrm>
            <a:off x="1056641" y="2069046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 o Swing, podemos exibir mensagens usando caixas de diálogo para interações simples.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9B89D6-698B-FE43-8A4E-D69AA7588A87}"/>
              </a:ext>
            </a:extLst>
          </p:cNvPr>
          <p:cNvSpPr txBox="1"/>
          <p:nvPr/>
        </p:nvSpPr>
        <p:spPr>
          <a:xfrm>
            <a:off x="1056641" y="734924"/>
            <a:ext cx="699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Aplicações Desktop com Swing</a:t>
            </a:r>
            <a:endParaRPr lang="pt-BR" sz="48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2CF0CD9-D7B7-9AEB-0AAA-2D03AF9078DF}"/>
              </a:ext>
            </a:extLst>
          </p:cNvPr>
          <p:cNvSpPr/>
          <p:nvPr/>
        </p:nvSpPr>
        <p:spPr>
          <a:xfrm>
            <a:off x="807797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B39C01-A6FB-6D44-6CD8-E36EBCF639C9}"/>
              </a:ext>
            </a:extLst>
          </p:cNvPr>
          <p:cNvSpPr txBox="1"/>
          <p:nvPr/>
        </p:nvSpPr>
        <p:spPr>
          <a:xfrm>
            <a:off x="1056640" y="8158801"/>
            <a:ext cx="788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Essa janela exibe a mensagem "Bem-vindo ao meu app!" em um pop-up.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89E50E-77D8-CBB0-CE8C-1B492E0D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300"/>
            <a:ext cx="9601200" cy="434700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84EDD07-0F81-1C39-E034-C8661EE6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7AF1F09-3321-3974-F5AC-396B1A9D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8</a:t>
            </a:fld>
            <a:endParaRPr lang="pt-BR"/>
          </a:p>
        </p:txBody>
      </p:sp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68DB532D-90C7-609D-A0B2-EA79B9ED43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80" y="11715759"/>
            <a:ext cx="830997" cy="8309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04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4C80-7662-13FD-9BEC-CDB0CE0C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4DBA49-B11E-5A24-AE68-4BB5543FA57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A0B15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771287-FCBD-AF59-C942-F3C7ABE974B3}"/>
              </a:ext>
            </a:extLst>
          </p:cNvPr>
          <p:cNvSpPr txBox="1"/>
          <p:nvPr/>
        </p:nvSpPr>
        <p:spPr>
          <a:xfrm>
            <a:off x="1343720" y="5074683"/>
            <a:ext cx="64167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Java no Android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6402AB-3A37-6165-C926-59E432B99DD0}"/>
              </a:ext>
            </a:extLst>
          </p:cNvPr>
          <p:cNvSpPr txBox="1"/>
          <p:nvPr/>
        </p:nvSpPr>
        <p:spPr>
          <a:xfrm>
            <a:off x="3237570" y="2667432"/>
            <a:ext cx="26290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600" dirty="0">
                <a:ln>
                  <a:solidFill>
                    <a:schemeClr val="bg1"/>
                  </a:solidFill>
                </a:ln>
                <a:noFill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643F9F-B591-D0AC-8334-9D3BCCF8EC3B}"/>
              </a:ext>
            </a:extLst>
          </p:cNvPr>
          <p:cNvSpPr/>
          <p:nvPr/>
        </p:nvSpPr>
        <p:spPr>
          <a:xfrm>
            <a:off x="1420581" y="7562321"/>
            <a:ext cx="6760038" cy="1338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DEF0B0-232C-8CDD-DFDF-91E814633801}"/>
              </a:ext>
            </a:extLst>
          </p:cNvPr>
          <p:cNvSpPr txBox="1"/>
          <p:nvPr/>
        </p:nvSpPr>
        <p:spPr>
          <a:xfrm>
            <a:off x="1027563" y="8072065"/>
            <a:ext cx="7889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como o Java ainda está presente no desenvolvimento de aplicativos móveis para Android, desde a criação de telas até a integração com o sistema.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264550-754F-143F-7146-CBCF956E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- MULTIPLATAFORMAS PARA OBSERVADORES - LUAN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3D8624-F608-308B-626D-DD196ED1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723AF-C636-4CD4-9FB6-B976E2D4D7D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907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896</Words>
  <Application>Microsoft Office PowerPoint</Application>
  <PresentationFormat>Papel A3 (297 x 420 mm)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8BIT WONDER</vt:lpstr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Luan Costa da Silva - 12825140959</dc:creator>
  <cp:lastModifiedBy>Luan Silva</cp:lastModifiedBy>
  <cp:revision>12</cp:revision>
  <dcterms:created xsi:type="dcterms:W3CDTF">2025-06-02T13:21:54Z</dcterms:created>
  <dcterms:modified xsi:type="dcterms:W3CDTF">2025-06-08T17:03:52Z</dcterms:modified>
</cp:coreProperties>
</file>